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364" r:id="rId6"/>
    <p:sldId id="257" r:id="rId7"/>
    <p:sldId id="529" r:id="rId8"/>
    <p:sldId id="568" r:id="rId9"/>
    <p:sldId id="518" r:id="rId10"/>
    <p:sldId id="535" r:id="rId11"/>
    <p:sldId id="536" r:id="rId12"/>
    <p:sldId id="502" r:id="rId13"/>
    <p:sldId id="566" r:id="rId14"/>
    <p:sldId id="539" r:id="rId15"/>
    <p:sldId id="569" r:id="rId16"/>
    <p:sldId id="570" r:id="rId17"/>
    <p:sldId id="530" r:id="rId18"/>
    <p:sldId id="547" r:id="rId19"/>
    <p:sldId id="532" r:id="rId20"/>
    <p:sldId id="5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BCAD5-784D-4120-BFA8-E05081A2E033}" type="doc">
      <dgm:prSet loTypeId="urn:microsoft.com/office/officeart/2018/2/layout/IconVerticalSolidList" loCatId="icon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0169FEC8-10AD-482D-BDD4-83F1615706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>
              <a:latin typeface="Calibri" panose="020F0502020204030204" pitchFamily="34" charset="0"/>
              <a:cs typeface="Calibri" panose="020F0502020204030204" pitchFamily="34" charset="0"/>
            </a:rPr>
            <a:t>We learn more from our failures than from our successes</a:t>
          </a: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9FFA5D-F916-4F33-B9E6-A1F4D24F5D29}" type="parTrans" cxnId="{319FE009-1BA6-40CB-80FC-DBD0ABEEDB8A}">
      <dgm:prSet/>
      <dgm:spPr/>
      <dgm:t>
        <a:bodyPr/>
        <a:lstStyle/>
        <a:p>
          <a:endParaRPr lang="en-US"/>
        </a:p>
      </dgm:t>
    </dgm:pt>
    <dgm:pt modelId="{D8936E2D-7863-415B-9E40-32E7C9C7DA1E}" type="sibTrans" cxnId="{319FE009-1BA6-40CB-80FC-DBD0ABEEDB8A}">
      <dgm:prSet/>
      <dgm:spPr/>
      <dgm:t>
        <a:bodyPr/>
        <a:lstStyle/>
        <a:p>
          <a:endParaRPr lang="en-US"/>
        </a:p>
      </dgm:t>
    </dgm:pt>
    <dgm:pt modelId="{DE14042E-D076-4159-BF9E-AE51A1C02F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We find out what doesn't work so that we can adjust our future attempts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8137C5-06C4-416E-9ACA-A29C503C5135}" type="parTrans" cxnId="{596AA0F3-3B2D-45AE-92C7-C0ACEA136DC8}">
      <dgm:prSet/>
      <dgm:spPr/>
      <dgm:t>
        <a:bodyPr/>
        <a:lstStyle/>
        <a:p>
          <a:endParaRPr lang="en-US"/>
        </a:p>
      </dgm:t>
    </dgm:pt>
    <dgm:pt modelId="{212B2013-018A-42FB-BF88-3AA3EDEC8845}" type="sibTrans" cxnId="{596AA0F3-3B2D-45AE-92C7-C0ACEA136DC8}">
      <dgm:prSet/>
      <dgm:spPr/>
      <dgm:t>
        <a:bodyPr/>
        <a:lstStyle/>
        <a:p>
          <a:endParaRPr lang="en-US"/>
        </a:p>
      </dgm:t>
    </dgm:pt>
    <dgm:pt modelId="{7B367200-2D67-4A99-80C3-9C299C1998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In a safe learning environment, we improve skills without the fear of negative consequences</a:t>
          </a:r>
        </a:p>
      </dgm:t>
    </dgm:pt>
    <dgm:pt modelId="{6DB9F3E6-0DFD-4306-80A0-C1E501B76B15}" type="parTrans" cxnId="{C501D8BD-0A3D-4C1D-8BC3-9F2C4C09EAFD}">
      <dgm:prSet/>
      <dgm:spPr/>
      <dgm:t>
        <a:bodyPr/>
        <a:lstStyle/>
        <a:p>
          <a:endParaRPr lang="en-US"/>
        </a:p>
      </dgm:t>
    </dgm:pt>
    <dgm:pt modelId="{1067C2C7-83EA-4A8F-97EE-7608035B623E}" type="sibTrans" cxnId="{C501D8BD-0A3D-4C1D-8BC3-9F2C4C09EAFD}">
      <dgm:prSet/>
      <dgm:spPr/>
      <dgm:t>
        <a:bodyPr/>
        <a:lstStyle/>
        <a:p>
          <a:endParaRPr lang="en-US"/>
        </a:p>
      </dgm:t>
    </dgm:pt>
    <dgm:pt modelId="{A41129EE-38FD-4767-B1BF-2C0371961260}" type="pres">
      <dgm:prSet presAssocID="{2F5BCAD5-784D-4120-BFA8-E05081A2E033}" presName="root" presStyleCnt="0">
        <dgm:presLayoutVars>
          <dgm:dir/>
          <dgm:resizeHandles val="exact"/>
        </dgm:presLayoutVars>
      </dgm:prSet>
      <dgm:spPr/>
    </dgm:pt>
    <dgm:pt modelId="{C995B993-3F5C-47A2-9F76-CB4DAF6F56C5}" type="pres">
      <dgm:prSet presAssocID="{0169FEC8-10AD-482D-BDD4-83F161570644}" presName="compNode" presStyleCnt="0"/>
      <dgm:spPr/>
    </dgm:pt>
    <dgm:pt modelId="{90251B83-0B67-45E2-B8D3-EBC36D336036}" type="pres">
      <dgm:prSet presAssocID="{0169FEC8-10AD-482D-BDD4-83F161570644}" presName="bgRect" presStyleLbl="bgShp" presStyleIdx="0" presStyleCnt="3" custLinFactNeighborX="300"/>
      <dgm:spPr/>
    </dgm:pt>
    <dgm:pt modelId="{AF752873-4BB8-4962-BF87-84054CBD07A8}" type="pres">
      <dgm:prSet presAssocID="{0169FEC8-10AD-482D-BDD4-83F1615706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89C31144-1AFD-4E8A-8419-8F218A035D11}" type="pres">
      <dgm:prSet presAssocID="{0169FEC8-10AD-482D-BDD4-83F161570644}" presName="spaceRect" presStyleCnt="0"/>
      <dgm:spPr/>
    </dgm:pt>
    <dgm:pt modelId="{5D47B4D1-4438-4D3A-9C79-26F38ADE9B49}" type="pres">
      <dgm:prSet presAssocID="{0169FEC8-10AD-482D-BDD4-83F161570644}" presName="parTx" presStyleLbl="revTx" presStyleIdx="0" presStyleCnt="3" custLinFactNeighborX="359">
        <dgm:presLayoutVars>
          <dgm:chMax val="0"/>
          <dgm:chPref val="0"/>
        </dgm:presLayoutVars>
      </dgm:prSet>
      <dgm:spPr/>
    </dgm:pt>
    <dgm:pt modelId="{BF501187-81E1-4404-810D-2F31F2982809}" type="pres">
      <dgm:prSet presAssocID="{D8936E2D-7863-415B-9E40-32E7C9C7DA1E}" presName="sibTrans" presStyleCnt="0"/>
      <dgm:spPr/>
    </dgm:pt>
    <dgm:pt modelId="{55C4707C-762D-4531-BF18-0E0A0196D45F}" type="pres">
      <dgm:prSet presAssocID="{DE14042E-D076-4159-BF9E-AE51A1C02F22}" presName="compNode" presStyleCnt="0"/>
      <dgm:spPr/>
    </dgm:pt>
    <dgm:pt modelId="{F39BB014-93AD-47B3-9ED5-DDEA13FC14CC}" type="pres">
      <dgm:prSet presAssocID="{DE14042E-D076-4159-BF9E-AE51A1C02F22}" presName="bgRect" presStyleLbl="bgShp" presStyleIdx="1" presStyleCnt="3"/>
      <dgm:spPr/>
    </dgm:pt>
    <dgm:pt modelId="{D8BC5EB1-1604-4F91-8895-F1C5F8546232}" type="pres">
      <dgm:prSet presAssocID="{DE14042E-D076-4159-BF9E-AE51A1C02F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5BD3941D-A2C0-490F-A41C-94CBE1555EDB}" type="pres">
      <dgm:prSet presAssocID="{DE14042E-D076-4159-BF9E-AE51A1C02F22}" presName="spaceRect" presStyleCnt="0"/>
      <dgm:spPr/>
    </dgm:pt>
    <dgm:pt modelId="{E334E928-AE04-499E-95AF-47AC8FE4B286}" type="pres">
      <dgm:prSet presAssocID="{DE14042E-D076-4159-BF9E-AE51A1C02F22}" presName="parTx" presStyleLbl="revTx" presStyleIdx="1" presStyleCnt="3" custLinFactNeighborX="359">
        <dgm:presLayoutVars>
          <dgm:chMax val="0"/>
          <dgm:chPref val="0"/>
        </dgm:presLayoutVars>
      </dgm:prSet>
      <dgm:spPr/>
    </dgm:pt>
    <dgm:pt modelId="{17BE951C-71B4-4B55-8055-EEC6C5C421B1}" type="pres">
      <dgm:prSet presAssocID="{212B2013-018A-42FB-BF88-3AA3EDEC8845}" presName="sibTrans" presStyleCnt="0"/>
      <dgm:spPr/>
    </dgm:pt>
    <dgm:pt modelId="{7C87C756-3489-49D7-ACBC-64EF7ACFA370}" type="pres">
      <dgm:prSet presAssocID="{7B367200-2D67-4A99-80C3-9C299C199895}" presName="compNode" presStyleCnt="0"/>
      <dgm:spPr/>
    </dgm:pt>
    <dgm:pt modelId="{F449B3CE-295C-424A-9C06-108E8FACD672}" type="pres">
      <dgm:prSet presAssocID="{7B367200-2D67-4A99-80C3-9C299C199895}" presName="bgRect" presStyleLbl="bgShp" presStyleIdx="2" presStyleCnt="3" custLinFactNeighborX="300"/>
      <dgm:spPr/>
    </dgm:pt>
    <dgm:pt modelId="{D9769364-8AC6-42EB-948E-A4EB9A0550AF}" type="pres">
      <dgm:prSet presAssocID="{7B367200-2D67-4A99-80C3-9C299C1998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E57822A-78B3-435A-B732-E4C638D017C6}" type="pres">
      <dgm:prSet presAssocID="{7B367200-2D67-4A99-80C3-9C299C199895}" presName="spaceRect" presStyleCnt="0"/>
      <dgm:spPr/>
    </dgm:pt>
    <dgm:pt modelId="{59D7B617-0DB4-44D3-B732-68460037F128}" type="pres">
      <dgm:prSet presAssocID="{7B367200-2D67-4A99-80C3-9C299C199895}" presName="parTx" presStyleLbl="revTx" presStyleIdx="2" presStyleCnt="3" custLinFactNeighborX="359">
        <dgm:presLayoutVars>
          <dgm:chMax val="0"/>
          <dgm:chPref val="0"/>
        </dgm:presLayoutVars>
      </dgm:prSet>
      <dgm:spPr/>
    </dgm:pt>
  </dgm:ptLst>
  <dgm:cxnLst>
    <dgm:cxn modelId="{319FE009-1BA6-40CB-80FC-DBD0ABEEDB8A}" srcId="{2F5BCAD5-784D-4120-BFA8-E05081A2E033}" destId="{0169FEC8-10AD-482D-BDD4-83F161570644}" srcOrd="0" destOrd="0" parTransId="{659FFA5D-F916-4F33-B9E6-A1F4D24F5D29}" sibTransId="{D8936E2D-7863-415B-9E40-32E7C9C7DA1E}"/>
    <dgm:cxn modelId="{73AA5B0E-46AA-4892-9ED9-8B99C69DC22A}" type="presOf" srcId="{DE14042E-D076-4159-BF9E-AE51A1C02F22}" destId="{E334E928-AE04-499E-95AF-47AC8FE4B286}" srcOrd="0" destOrd="0" presId="urn:microsoft.com/office/officeart/2018/2/layout/IconVerticalSolidList"/>
    <dgm:cxn modelId="{78A37933-B048-405F-B583-1951A894C0CA}" type="presOf" srcId="{7B367200-2D67-4A99-80C3-9C299C199895}" destId="{59D7B617-0DB4-44D3-B732-68460037F128}" srcOrd="0" destOrd="0" presId="urn:microsoft.com/office/officeart/2018/2/layout/IconVerticalSolidList"/>
    <dgm:cxn modelId="{16E907B8-B912-4F3C-AD47-B305B79757BF}" type="presOf" srcId="{0169FEC8-10AD-482D-BDD4-83F161570644}" destId="{5D47B4D1-4438-4D3A-9C79-26F38ADE9B49}" srcOrd="0" destOrd="0" presId="urn:microsoft.com/office/officeart/2018/2/layout/IconVerticalSolidList"/>
    <dgm:cxn modelId="{C501D8BD-0A3D-4C1D-8BC3-9F2C4C09EAFD}" srcId="{2F5BCAD5-784D-4120-BFA8-E05081A2E033}" destId="{7B367200-2D67-4A99-80C3-9C299C199895}" srcOrd="2" destOrd="0" parTransId="{6DB9F3E6-0DFD-4306-80A0-C1E501B76B15}" sibTransId="{1067C2C7-83EA-4A8F-97EE-7608035B623E}"/>
    <dgm:cxn modelId="{D08FAED0-A0B2-4CF8-86E3-1B19F4EE5F42}" type="presOf" srcId="{2F5BCAD5-784D-4120-BFA8-E05081A2E033}" destId="{A41129EE-38FD-4767-B1BF-2C0371961260}" srcOrd="0" destOrd="0" presId="urn:microsoft.com/office/officeart/2018/2/layout/IconVerticalSolidList"/>
    <dgm:cxn modelId="{596AA0F3-3B2D-45AE-92C7-C0ACEA136DC8}" srcId="{2F5BCAD5-784D-4120-BFA8-E05081A2E033}" destId="{DE14042E-D076-4159-BF9E-AE51A1C02F22}" srcOrd="1" destOrd="0" parTransId="{218137C5-06C4-416E-9ACA-A29C503C5135}" sibTransId="{212B2013-018A-42FB-BF88-3AA3EDEC8845}"/>
    <dgm:cxn modelId="{8E7C4446-20DF-4B5B-8903-B654258511DC}" type="presParOf" srcId="{A41129EE-38FD-4767-B1BF-2C0371961260}" destId="{C995B993-3F5C-47A2-9F76-CB4DAF6F56C5}" srcOrd="0" destOrd="0" presId="urn:microsoft.com/office/officeart/2018/2/layout/IconVerticalSolidList"/>
    <dgm:cxn modelId="{A67DFCD2-A563-4BBD-82AC-A1A114395064}" type="presParOf" srcId="{C995B993-3F5C-47A2-9F76-CB4DAF6F56C5}" destId="{90251B83-0B67-45E2-B8D3-EBC36D336036}" srcOrd="0" destOrd="0" presId="urn:microsoft.com/office/officeart/2018/2/layout/IconVerticalSolidList"/>
    <dgm:cxn modelId="{98BC000D-0C26-4639-8B5D-C860468D6EBC}" type="presParOf" srcId="{C995B993-3F5C-47A2-9F76-CB4DAF6F56C5}" destId="{AF752873-4BB8-4962-BF87-84054CBD07A8}" srcOrd="1" destOrd="0" presId="urn:microsoft.com/office/officeart/2018/2/layout/IconVerticalSolidList"/>
    <dgm:cxn modelId="{432FC203-B3A8-45B5-883A-41381D18B4A6}" type="presParOf" srcId="{C995B993-3F5C-47A2-9F76-CB4DAF6F56C5}" destId="{89C31144-1AFD-4E8A-8419-8F218A035D11}" srcOrd="2" destOrd="0" presId="urn:microsoft.com/office/officeart/2018/2/layout/IconVerticalSolidList"/>
    <dgm:cxn modelId="{75F963B6-C57D-49D2-B433-6C7CC025A4FB}" type="presParOf" srcId="{C995B993-3F5C-47A2-9F76-CB4DAF6F56C5}" destId="{5D47B4D1-4438-4D3A-9C79-26F38ADE9B49}" srcOrd="3" destOrd="0" presId="urn:microsoft.com/office/officeart/2018/2/layout/IconVerticalSolidList"/>
    <dgm:cxn modelId="{AB9CD542-80DF-408B-BC61-564AFD640E20}" type="presParOf" srcId="{A41129EE-38FD-4767-B1BF-2C0371961260}" destId="{BF501187-81E1-4404-810D-2F31F2982809}" srcOrd="1" destOrd="0" presId="urn:microsoft.com/office/officeart/2018/2/layout/IconVerticalSolidList"/>
    <dgm:cxn modelId="{C4A6EBA9-7669-4173-8704-9FA8FF806B44}" type="presParOf" srcId="{A41129EE-38FD-4767-B1BF-2C0371961260}" destId="{55C4707C-762D-4531-BF18-0E0A0196D45F}" srcOrd="2" destOrd="0" presId="urn:microsoft.com/office/officeart/2018/2/layout/IconVerticalSolidList"/>
    <dgm:cxn modelId="{839AF96C-B9E1-495F-9CE4-802A32E92795}" type="presParOf" srcId="{55C4707C-762D-4531-BF18-0E0A0196D45F}" destId="{F39BB014-93AD-47B3-9ED5-DDEA13FC14CC}" srcOrd="0" destOrd="0" presId="urn:microsoft.com/office/officeart/2018/2/layout/IconVerticalSolidList"/>
    <dgm:cxn modelId="{72D28255-6712-4B55-A90C-9EF10BB90F16}" type="presParOf" srcId="{55C4707C-762D-4531-BF18-0E0A0196D45F}" destId="{D8BC5EB1-1604-4F91-8895-F1C5F8546232}" srcOrd="1" destOrd="0" presId="urn:microsoft.com/office/officeart/2018/2/layout/IconVerticalSolidList"/>
    <dgm:cxn modelId="{52358EDF-B65D-47FA-A3BB-12404E9108CB}" type="presParOf" srcId="{55C4707C-762D-4531-BF18-0E0A0196D45F}" destId="{5BD3941D-A2C0-490F-A41C-94CBE1555EDB}" srcOrd="2" destOrd="0" presId="urn:microsoft.com/office/officeart/2018/2/layout/IconVerticalSolidList"/>
    <dgm:cxn modelId="{A04535AE-1397-43D1-8E3D-B180457749B8}" type="presParOf" srcId="{55C4707C-762D-4531-BF18-0E0A0196D45F}" destId="{E334E928-AE04-499E-95AF-47AC8FE4B286}" srcOrd="3" destOrd="0" presId="urn:microsoft.com/office/officeart/2018/2/layout/IconVerticalSolidList"/>
    <dgm:cxn modelId="{2BE6AA46-B4B5-4151-9601-F97C6BDCB6A8}" type="presParOf" srcId="{A41129EE-38FD-4767-B1BF-2C0371961260}" destId="{17BE951C-71B4-4B55-8055-EEC6C5C421B1}" srcOrd="3" destOrd="0" presId="urn:microsoft.com/office/officeart/2018/2/layout/IconVerticalSolidList"/>
    <dgm:cxn modelId="{E4B8B168-59D8-4CCC-B793-E26378876381}" type="presParOf" srcId="{A41129EE-38FD-4767-B1BF-2C0371961260}" destId="{7C87C756-3489-49D7-ACBC-64EF7ACFA370}" srcOrd="4" destOrd="0" presId="urn:microsoft.com/office/officeart/2018/2/layout/IconVerticalSolidList"/>
    <dgm:cxn modelId="{14F6E6C9-22D7-4684-86D6-9EBBA485BBAE}" type="presParOf" srcId="{7C87C756-3489-49D7-ACBC-64EF7ACFA370}" destId="{F449B3CE-295C-424A-9C06-108E8FACD672}" srcOrd="0" destOrd="0" presId="urn:microsoft.com/office/officeart/2018/2/layout/IconVerticalSolidList"/>
    <dgm:cxn modelId="{1730CF2B-0548-43B3-8BDB-D39C33A53398}" type="presParOf" srcId="{7C87C756-3489-49D7-ACBC-64EF7ACFA370}" destId="{D9769364-8AC6-42EB-948E-A4EB9A0550AF}" srcOrd="1" destOrd="0" presId="urn:microsoft.com/office/officeart/2018/2/layout/IconVerticalSolidList"/>
    <dgm:cxn modelId="{904D5051-AA73-41E0-8607-20A47A8F9881}" type="presParOf" srcId="{7C87C756-3489-49D7-ACBC-64EF7ACFA370}" destId="{7E57822A-78B3-435A-B732-E4C638D017C6}" srcOrd="2" destOrd="0" presId="urn:microsoft.com/office/officeart/2018/2/layout/IconVerticalSolidList"/>
    <dgm:cxn modelId="{92127549-2927-44CE-A7F2-6AACB79B6523}" type="presParOf" srcId="{7C87C756-3489-49D7-ACBC-64EF7ACFA370}" destId="{59D7B617-0DB4-44D3-B732-68460037F1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51B83-0B67-45E2-B8D3-EBC36D336036}">
      <dsp:nvSpPr>
        <dsp:cNvPr id="0" name=""/>
        <dsp:cNvSpPr/>
      </dsp:nvSpPr>
      <dsp:spPr>
        <a:xfrm>
          <a:off x="0" y="531"/>
          <a:ext cx="8039568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52873-4BB8-4962-BF87-84054CBD07A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7B4D1-4438-4D3A-9C79-26F38ADE9B49}">
      <dsp:nvSpPr>
        <dsp:cNvPr id="0" name=""/>
        <dsp:cNvSpPr/>
      </dsp:nvSpPr>
      <dsp:spPr bwMode="white">
        <a:xfrm>
          <a:off x="1435590" y="531"/>
          <a:ext cx="6603977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Calibri" panose="020F0502020204030204" pitchFamily="34" charset="0"/>
              <a:cs typeface="Calibri" panose="020F0502020204030204" pitchFamily="34" charset="0"/>
            </a:rPr>
            <a:t>We learn more from our failures than from our successes</a:t>
          </a:r>
          <a:endParaRPr lang="en-US" sz="2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35590" y="531"/>
        <a:ext cx="6603977" cy="1242935"/>
      </dsp:txXfrm>
    </dsp:sp>
    <dsp:sp modelId="{F39BB014-93AD-47B3-9ED5-DDEA13FC14CC}">
      <dsp:nvSpPr>
        <dsp:cNvPr id="0" name=""/>
        <dsp:cNvSpPr/>
      </dsp:nvSpPr>
      <dsp:spPr>
        <a:xfrm>
          <a:off x="0" y="1554201"/>
          <a:ext cx="8039568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C5EB1-1604-4F91-8895-F1C5F854623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4E928-AE04-499E-95AF-47AC8FE4B286}">
      <dsp:nvSpPr>
        <dsp:cNvPr id="0" name=""/>
        <dsp:cNvSpPr/>
      </dsp:nvSpPr>
      <dsp:spPr bwMode="white">
        <a:xfrm>
          <a:off x="1435590" y="1554201"/>
          <a:ext cx="6603977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We find out what doesn't work so that we can adjust our future attempts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35590" y="1554201"/>
        <a:ext cx="6603977" cy="1242935"/>
      </dsp:txXfrm>
    </dsp:sp>
    <dsp:sp modelId="{F449B3CE-295C-424A-9C06-108E8FACD672}">
      <dsp:nvSpPr>
        <dsp:cNvPr id="0" name=""/>
        <dsp:cNvSpPr/>
      </dsp:nvSpPr>
      <dsp:spPr>
        <a:xfrm>
          <a:off x="0" y="3107870"/>
          <a:ext cx="8039568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69364-8AC6-42EB-948E-A4EB9A0550A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7B617-0DB4-44D3-B732-68460037F128}">
      <dsp:nvSpPr>
        <dsp:cNvPr id="0" name=""/>
        <dsp:cNvSpPr/>
      </dsp:nvSpPr>
      <dsp:spPr bwMode="white">
        <a:xfrm>
          <a:off x="1435590" y="3107870"/>
          <a:ext cx="6603977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In a safe learning environment, we improve skills without the fear of negative consequences</a:t>
          </a:r>
        </a:p>
      </dsp:txBody>
      <dsp:txXfrm>
        <a:off x="1435590" y="3107870"/>
        <a:ext cx="6603977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800AB-60F1-4FFE-99EB-81407F0BBFA2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9C02-3FD5-4E8E-BC6B-2D6C31922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06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5F93B193-2919-4DCA-8A5D-F5C2F12C8A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EC9C4B7A-DCA1-4BCF-80BD-AB30A507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38132B03-F3F3-46C3-B2F0-CCE9084CE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3A25634-E760-4804-8715-4A995B24E6E5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9A59EE32-D6FE-435D-A403-F2672391E6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06857B7-8F27-4B6B-840D-F763B5AE7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F8A51ECF-44FA-41BA-8DFE-35CA1736E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D573AB-793E-44B5-B26B-5CAE18D739AA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B5D60AF-765C-4281-B417-EB5A26A94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4DD5D3B1-0125-41CE-BF6E-6FC2E9F2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3F17E0C2-2C2C-4C1A-ABE2-8E3B1FF49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2C69A8F-8C01-4DA3-B394-FE768BD81164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F90FC8C-316B-4DB2-843F-041C469014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CF1E3FAD-560B-4FD9-995F-C5787E2E3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3DD2DCB0-2F98-420C-BE96-0A43988BA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3D0FC6-05AA-4EB3-9EA9-BE80BA102CC4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AB30-83F1-422E-BDA7-AA9711999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CC0D2-EC07-4951-9997-383AA05A6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8ECF-41F0-4E85-947A-2F0BCA59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3CF8-2911-4166-B251-11CBBB3B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238A2-E122-4F85-BE1A-8002B1D9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4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781F-073B-420A-8847-20305A1B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F77CF-CC55-4686-AD19-11CA9C5A1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159A-BCBB-4C5E-88EC-E030C54D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48422-D524-4EAE-B533-67D15082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B2999-94A7-44F9-B62B-BD030741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00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E94A6-071F-488B-8F68-BAEBB28E8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535F2-C3D6-48DB-B382-A3E9263AC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F24DF-AED0-4A88-8C03-27E6A004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3274B-4022-4DF5-8EB0-883E3F15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B29A-C076-4AC1-81CB-D08D32A2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10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6DE0-1B2E-4CDC-8C93-582D44D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376EE-671E-4F15-97BF-D24A5323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BADF7-A73A-4B59-A7A5-F6392F26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251A2-EF0F-4B7E-8213-CDE97062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7660-E0BF-4370-9670-3F49B646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1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6497-5083-44D9-8FC0-7268F8D6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293B8-2186-44B0-9AFB-0EF681C33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06A8C-1E80-4FD1-AE5A-70DF6C72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0EC82-21E9-43CC-9CBA-D176337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670EC-E492-4F1E-958C-18BEFAA6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F851-3611-447B-9994-78BF2D08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84E7B-B780-4DEB-8C70-A9E6723C8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9B4B-F4AB-43DF-9BC1-035743D5E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CE1B4-1C62-4CD0-B6F5-B99F6876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4C64F-99E6-4532-A02F-C6BB46B4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94BCD-EB44-403D-8204-81302DDA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78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69-0EBB-4745-8874-9AD704F9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CAF51-F619-4D7F-9D5D-695D7710F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8BFB6-2E50-4328-9312-B9FD3718D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A459B-65B8-4DA6-9592-56C4E808D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AD07A-4621-468E-AF0E-0B969647D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1AA8B-49D1-4285-AA7E-99A2DC7D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57452-3FFB-4EF3-BDA8-ECC65EB2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FBE38-18F0-4FB0-BECD-BE033F7D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78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FF64-C5D5-4459-945C-A791E6E0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7F795-B264-43F5-A300-112DAA4E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DD4D4-DB44-4515-B860-68344115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F299-9359-487B-B4DE-DADCC7F8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13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59CF8-0215-43B9-8D11-AAB09D92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78C65-2AB5-42CA-8019-F4369F80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ED2AB-0CEB-4221-9595-4975F6E0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69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6A1D-A2C6-43E7-B124-F36AE6E7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39F8-81E0-408B-9D24-339B41FC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FB0CA-2DB7-4769-AFCB-3D467C29C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A0CC2-CFC1-4B25-8AC5-75E6AF35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A9336-5CF2-4EFB-8EAA-7D308766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CD6D8-2382-4A0D-9F9F-8DEA7D77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4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BFE0-2797-47B0-9F15-728B10CD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FDF9E-D95D-419A-A0E0-A2E0E1F4C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04F4A-EAF1-4FEA-9BD0-89580AE01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CC578-46E7-4244-9AC8-F42C8DAF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04E9C-C082-4487-9BF0-E97AFB98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14D5-138C-48C3-AFE9-5531664A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9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2342D-FF9F-42CC-B1DF-06842EB8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47899-4116-4920-81A7-234178C5D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CFE3B-B9F9-4BB9-84BE-74C83513D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67E77-314B-49A1-9D3B-AAC972546F19}" type="datetimeFigureOut">
              <a:rPr lang="en-IN" smtClean="0"/>
              <a:t>24-08-2024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46F8-10B4-4AB7-A528-94F18C81F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4E37-749B-4B54-B491-BEADD8CE3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5FEE-7AE5-4F6F-BA9F-16CD453131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64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archive-toc/BR1104?cm_sp=Article-_-Links-_-Magazine%20Issu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A5A1761-738D-4A53-8C5C-0AD6E5B14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 bwMode="auto">
          <a:xfrm>
            <a:off x="1596342" y="2122631"/>
            <a:ext cx="5335398" cy="3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EFC0B-9017-41ED-85AA-F7ACE4442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7595" y="3231931"/>
            <a:ext cx="3946467" cy="1834056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SzTx/>
              <a:buFontTx/>
              <a:buNone/>
            </a:pPr>
            <a:r>
              <a:rPr lang="en-IN" altLang="en-US" sz="3200" dirty="0">
                <a:latin typeface="+mn-lt"/>
              </a:rPr>
              <a:t>What helps us bounce back?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B47D1-218C-436B-92F6-38B9A5B49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553511"/>
            <a:ext cx="4330262" cy="372447"/>
          </a:xfrm>
        </p:spPr>
        <p:txBody>
          <a:bodyPr>
            <a:normAutofit/>
          </a:bodyPr>
          <a:lstStyle/>
          <a:p>
            <a:pPr algn="r"/>
            <a:r>
              <a:rPr lang="en-US" altLang="en-US" sz="1400" dirty="0">
                <a:solidFill>
                  <a:srgbClr val="000000"/>
                </a:solidFill>
                <a:latin typeface="Arial Narrow" panose="020B0606020202030204" pitchFamily="34" charset="0"/>
              </a:rPr>
              <a:t>Manas K Mandal</a:t>
            </a:r>
            <a:endParaRPr lang="en-IN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age result for IIT kgp">
            <a:extLst>
              <a:ext uri="{FF2B5EF4-FFF2-40B4-BE49-F238E27FC236}">
                <a16:creationId xmlns:a16="http://schemas.microsoft.com/office/drawing/2014/main" id="{6F6883AE-A525-6E3B-C0DE-3EB19C86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8EEDA-EC03-A255-62FC-A18B5347A86A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55119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081054C-7E44-4BE0-8D90-C81315A7F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1288" y="642938"/>
            <a:ext cx="7772400" cy="1143000"/>
          </a:xfrm>
        </p:spPr>
        <p:txBody>
          <a:bodyPr/>
          <a:lstStyle/>
          <a:p>
            <a:pPr algn="l"/>
            <a:r>
              <a:rPr lang="en-US" altLang="en-US" sz="3200">
                <a:solidFill>
                  <a:srgbClr val="003300"/>
                </a:solidFill>
                <a:latin typeface="+mn-lt"/>
              </a:rPr>
              <a:t>The resilient person…</a:t>
            </a:r>
            <a:endParaRPr lang="en-US" altLang="en-US" sz="3200" dirty="0">
              <a:solidFill>
                <a:srgbClr val="003300"/>
              </a:solidFill>
              <a:latin typeface="+mn-lt"/>
            </a:endParaRP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2985F70C-FCF4-4065-B39A-7E58A6AF26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9864" y="1714500"/>
            <a:ext cx="6216022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8A0000"/>
                </a:solidFill>
              </a:rPr>
              <a:t>They self regulate &amp; set boundaries </a:t>
            </a:r>
            <a:r>
              <a:rPr lang="en-US" altLang="en-US" sz="2400">
                <a:solidFill>
                  <a:srgbClr val="000000"/>
                </a:solidFill>
              </a:rPr>
              <a:t>[believe that they can change the situation, rather than assuming that it is fixed]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8A0000"/>
                </a:solidFill>
              </a:rPr>
              <a:t>They view stress as a way to get stronger </a:t>
            </a:r>
            <a:r>
              <a:rPr lang="en-US" altLang="en-US" sz="2400">
                <a:solidFill>
                  <a:srgbClr val="000000"/>
                </a:solidFill>
              </a:rPr>
              <a:t>[they continue to see opportunity in all challenges]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rgbClr val="8A0000"/>
                </a:solidFill>
              </a:rPr>
              <a:t>They cultivate self-awareness </a:t>
            </a:r>
            <a:r>
              <a:rPr lang="en-US" altLang="en-US" sz="2400">
                <a:solidFill>
                  <a:srgbClr val="000000"/>
                </a:solidFill>
              </a:rPr>
              <a:t>[remain flexible &amp; do not develop emotional glaciers, just to appear strong]</a:t>
            </a:r>
          </a:p>
          <a:p>
            <a:pPr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DFA745F-510A-4004-A0F9-168FDFEEB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043DF3E-32A9-48F4-B073-C6D7FBBA4EAE}" type="slidenum">
              <a:rPr lang="en-US" altLang="en-US" sz="1400" smtClean="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10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 descr="What Can We Learn From Rahul Dravid | Our Cricketing Hero | by pajamaninja  | Medium">
            <a:extLst>
              <a:ext uri="{FF2B5EF4-FFF2-40B4-BE49-F238E27FC236}">
                <a16:creationId xmlns:a16="http://schemas.microsoft.com/office/drawing/2014/main" id="{E17AE409-D291-4AE0-F739-8E29C54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07" y="4881003"/>
            <a:ext cx="2947393" cy="16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C8DE5432-1915-1C55-9683-994F977C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D3D24-7CC0-D311-8764-161B3F99F885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2254FA3-5B39-40E4-AB0B-379ECEA3F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1288" y="642938"/>
            <a:ext cx="7772400" cy="114300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rgbClr val="003300"/>
                </a:solidFill>
                <a:latin typeface="+mn-lt"/>
              </a:rPr>
              <a:t>The resilient person…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A9CFD91C-E6AD-413F-8FD1-0076C00A04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9864" y="1785939"/>
            <a:ext cx="5457825" cy="4429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8A0000"/>
                </a:solidFill>
              </a:rPr>
              <a:t>They practice acceptance </a:t>
            </a:r>
            <a:r>
              <a:rPr lang="en-US" altLang="en-US" sz="2400" dirty="0">
                <a:solidFill>
                  <a:srgbClr val="000000"/>
                </a:solidFill>
              </a:rPr>
              <a:t>[witness &amp; experience the full range of emotions &amp; absorb lessons, only to bounce back]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8A0000"/>
                </a:solidFill>
              </a:rPr>
              <a:t>They consider possibilities </a:t>
            </a:r>
            <a:r>
              <a:rPr lang="en-US" altLang="en-US" sz="2400" dirty="0">
                <a:solidFill>
                  <a:srgbClr val="000000"/>
                </a:solidFill>
              </a:rPr>
              <a:t>[look at in a different way that they were not considering; maintain a positive outlook]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8A0000"/>
                </a:solidFill>
              </a:rPr>
              <a:t>They have strong internal locus of control </a:t>
            </a:r>
            <a:r>
              <a:rPr lang="en-US" altLang="en-US" sz="2400" dirty="0">
                <a:solidFill>
                  <a:srgbClr val="000000"/>
                </a:solidFill>
              </a:rPr>
              <a:t>[attribute failure to his/her own mistake instead of blaming others]</a:t>
            </a:r>
          </a:p>
          <a:p>
            <a:pPr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66CCE02B-E0C8-4858-98E5-63B8B7690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739E3A0-4AAD-4175-B07C-2697AD5B7ECF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11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8AB8AC16-F153-4B40-0FD9-7676FA32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ED447-52AB-546B-68E9-F81733D29E15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00D1D6-F24D-41F1-8CED-23368C120FC5}"/>
              </a:ext>
            </a:extLst>
          </p:cNvPr>
          <p:cNvSpPr txBox="1">
            <a:spLocks/>
          </p:cNvSpPr>
          <p:nvPr/>
        </p:nvSpPr>
        <p:spPr>
          <a:xfrm>
            <a:off x="3870518" y="1349135"/>
            <a:ext cx="5754896" cy="576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chemeClr val="accent6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Why does failure hurt so much…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C8B1BE-F134-40EC-A4CE-63E9528F60E8}"/>
              </a:ext>
            </a:extLst>
          </p:cNvPr>
          <p:cNvSpPr txBox="1">
            <a:spLocks/>
          </p:cNvSpPr>
          <p:nvPr/>
        </p:nvSpPr>
        <p:spPr>
          <a:xfrm>
            <a:off x="4080014" y="2077103"/>
            <a:ext cx="7560633" cy="4468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/>
            </a:pPr>
            <a:endParaRPr lang="en-US" altLang="en-US" sz="2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cs typeface="Times New Roman" panose="02020603050405020304" pitchFamily="18" charset="0"/>
              </a:rPr>
              <a:t>Comparison with others (comparison with self brings improvement, comparison with others brings discontent)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cs typeface="Times New Roman" panose="02020603050405020304" pitchFamily="18" charset="0"/>
              </a:rPr>
              <a:t>Overemphasis on best ideas or on success only in mind (vs having alternatives)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cs typeface="Times New Roman" panose="02020603050405020304" pitchFamily="18" charset="0"/>
              </a:rPr>
              <a:t>Getting stuck in comfort zone (this is a beautiful zone, but nothing grows there)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en-US" sz="2200" dirty="0">
                <a:cs typeface="Times New Roman" panose="02020603050405020304" pitchFamily="18" charset="0"/>
              </a:rPr>
              <a:t>Living always in past or future (out of 60,000 thoughts that we run each day, 95% are repeats)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endParaRPr lang="en-US" altLang="en-US" sz="22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/>
            </a:pPr>
            <a:endParaRPr lang="en-US" altLang="en-US" sz="2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4" descr="https://hbr.org/resources/images/article_assets/hbr/1104/R1104H_A.gif">
            <a:extLst>
              <a:ext uri="{FF2B5EF4-FFF2-40B4-BE49-F238E27FC236}">
                <a16:creationId xmlns:a16="http://schemas.microsoft.com/office/drawing/2014/main" id="{4C12730E-96E1-4CA2-A4BE-47C3AAD8E26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0" y="866775"/>
            <a:ext cx="2954338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93416637-D193-5F23-45D8-15D8F6CB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239FFE-6BFF-2D6B-CB20-C4FDB2DD0D3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4159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>
            <a:extLst>
              <a:ext uri="{FF2B5EF4-FFF2-40B4-BE49-F238E27FC236}">
                <a16:creationId xmlns:a16="http://schemas.microsoft.com/office/drawing/2014/main" id="{E81CC40F-A8F1-4FDD-97D5-22692DED4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47E4C0D-FAC1-4CAF-812B-5FC4D113E0CC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13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5B56B7D-1D73-4872-8A3F-25B8F6EF9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1" y="692150"/>
            <a:ext cx="5387975" cy="1143000"/>
          </a:xfrm>
        </p:spPr>
        <p:txBody>
          <a:bodyPr/>
          <a:lstStyle/>
          <a:p>
            <a:pPr algn="l" eaLnBrk="1" hangingPunct="1"/>
            <a:r>
              <a:rPr lang="en-US" altLang="en-US" sz="3200" dirty="0">
                <a:solidFill>
                  <a:srgbClr val="003300"/>
                </a:solidFill>
                <a:latin typeface="Arial Narrow" panose="020B0606020202030204" pitchFamily="34" charset="0"/>
              </a:rPr>
              <a:t>…why do we fail?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F2867A7-BB9D-44DE-84B2-98046CD435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6701" y="2060576"/>
            <a:ext cx="5070475" cy="4176713"/>
          </a:xfrm>
        </p:spPr>
        <p:txBody>
          <a:bodyPr/>
          <a:lstStyle/>
          <a:p>
            <a:pPr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860000"/>
                </a:solidFill>
              </a:rPr>
              <a:t>Arrogance: </a:t>
            </a:r>
            <a:r>
              <a:rPr lang="en-US" sz="2400" dirty="0">
                <a:solidFill>
                  <a:srgbClr val="000000"/>
                </a:solidFill>
              </a:rPr>
              <a:t>It happens as one hallucinates about his own greatness</a:t>
            </a:r>
          </a:p>
          <a:p>
            <a:pPr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860000"/>
                </a:solidFill>
              </a:rPr>
              <a:t>Comfort: </a:t>
            </a:r>
            <a:r>
              <a:rPr lang="en-US" sz="2400" dirty="0">
                <a:solidFill>
                  <a:srgbClr val="000000"/>
                </a:solidFill>
              </a:rPr>
              <a:t>It sabotages greatness</a:t>
            </a:r>
          </a:p>
          <a:p>
            <a:pPr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860000"/>
                </a:solidFill>
              </a:rPr>
              <a:t>Luck: </a:t>
            </a:r>
            <a:r>
              <a:rPr lang="en-US" sz="2400" dirty="0">
                <a:solidFill>
                  <a:srgbClr val="000000"/>
                </a:solidFill>
              </a:rPr>
              <a:t>Failure occurs in pure luck but   not in skill-based luck</a:t>
            </a:r>
          </a:p>
          <a:p>
            <a:pPr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860000"/>
                </a:solidFill>
              </a:rPr>
              <a:t>Poor self-regulation:</a:t>
            </a:r>
            <a:r>
              <a:rPr lang="en-US" altLang="en-US" sz="2400" dirty="0">
                <a:solidFill>
                  <a:srgbClr val="000000"/>
                </a:solidFill>
              </a:rPr>
              <a:t> Lack of control on energy expenditure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buClr>
                <a:srgbClr val="800000"/>
              </a:buClr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860000"/>
                </a:solidFill>
              </a:rPr>
              <a:t>Shift in focus</a:t>
            </a:r>
            <a:r>
              <a:rPr lang="en-US" altLang="en-US" sz="2400" dirty="0">
                <a:solidFill>
                  <a:srgbClr val="000000"/>
                </a:solidFill>
              </a:rPr>
              <a:t>: A shift from ‘thinking big’ to doing ‘micro-management’</a:t>
            </a:r>
          </a:p>
          <a:p>
            <a:pPr marL="0" indent="0">
              <a:buClr>
                <a:srgbClr val="336600"/>
              </a:buClr>
              <a:buNone/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pic>
        <p:nvPicPr>
          <p:cNvPr id="28678" name="Picture 2">
            <a:extLst>
              <a:ext uri="{FF2B5EF4-FFF2-40B4-BE49-F238E27FC236}">
                <a16:creationId xmlns:a16="http://schemas.microsoft.com/office/drawing/2014/main" id="{05804E86-6CB9-476A-95FC-1CFD17F7E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479425"/>
            <a:ext cx="209073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2C9BE315-F18A-1975-451E-8C9FBC7F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1157D-B797-CA43-B166-D7B2A500E22A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52272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>
            <a:extLst>
              <a:ext uri="{FF2B5EF4-FFF2-40B4-BE49-F238E27FC236}">
                <a16:creationId xmlns:a16="http://schemas.microsoft.com/office/drawing/2014/main" id="{2FC57D77-773E-4AB0-B4DF-3937195F0C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7C7760FF-0840-494C-9A5E-9A50DB78B864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14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2E1C28F-13D6-46D6-8F3C-A7C34E8C0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5113" y="785813"/>
            <a:ext cx="5594350" cy="1109662"/>
          </a:xfrm>
        </p:spPr>
        <p:txBody>
          <a:bodyPr/>
          <a:lstStyle/>
          <a:p>
            <a:pPr algn="l" eaLnBrk="1" hangingPunct="1"/>
            <a:r>
              <a:rPr lang="en-US" altLang="en-US" sz="3200" dirty="0">
                <a:solidFill>
                  <a:srgbClr val="003300"/>
                </a:solidFill>
                <a:latin typeface="+mn-lt"/>
              </a:rPr>
              <a:t>Nurturing resilience…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E943400-1A89-4F34-87D4-A8CE947B5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4126" y="2143126"/>
            <a:ext cx="6796043" cy="4022725"/>
          </a:xfrm>
        </p:spPr>
        <p:txBody>
          <a:bodyPr>
            <a:normAutofit/>
          </a:bodyPr>
          <a:lstStyle/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Accept failure a manageable process –  promote growth later</a:t>
            </a:r>
          </a:p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Nurture mindset first – enrich mind later</a:t>
            </a:r>
          </a:p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Develop the desire to bring change – restore equilibrium later</a:t>
            </a:r>
          </a:p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Implement new skill – rely on old habits later</a:t>
            </a:r>
          </a:p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Align with ‘future’ first – driven by the ‘past’ later</a:t>
            </a:r>
          </a:p>
          <a:p>
            <a:pPr eaLnBrk="1" hangingPunct="1">
              <a:buClr>
                <a:srgbClr val="336600"/>
              </a:buClr>
              <a:buSzTx/>
              <a:buFont typeface="Wingdings" pitchFamily="2" charset="2"/>
              <a:buChar char="§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Be ‘true’ to yourself – look for ‘success’ later</a:t>
            </a:r>
          </a:p>
          <a:p>
            <a:pPr eaLnBrk="1" hangingPunct="1">
              <a:buClr>
                <a:srgbClr val="336600"/>
              </a:buClr>
              <a:buSzTx/>
              <a:buFontTx/>
              <a:buNone/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 marL="0" indent="0">
              <a:buClr>
                <a:srgbClr val="336600"/>
              </a:buClr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0A102-1B5F-4F84-A4F0-23B6CB76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82" y="2301082"/>
            <a:ext cx="4395788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0F1C128C-59E8-8FBC-33D2-D0D46D9F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B8670B-5BAA-4A30-BFE0-7CA8936AA4A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E450-7485-3AEA-16A9-8E6B2A1A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6009299" cy="966111"/>
          </a:xfrm>
        </p:spPr>
        <p:txBody>
          <a:bodyPr anchor="b">
            <a:normAutofit/>
          </a:bodyPr>
          <a:lstStyle/>
          <a:p>
            <a:r>
              <a:rPr lang="en-US" sz="3200" dirty="0"/>
              <a:t>How to develop resilience in sports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63FA2-413F-F411-E759-0E2CDC65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5"/>
            <a:ext cx="7632825" cy="3937763"/>
          </a:xfrm>
        </p:spPr>
        <p:txBody>
          <a:bodyPr anchor="t">
            <a:noAutofit/>
          </a:bodyPr>
          <a:lstStyle/>
          <a:p>
            <a:r>
              <a:rPr lang="en-US" sz="2200" dirty="0"/>
              <a:t>Performance under pressure (big day)</a:t>
            </a:r>
          </a:p>
          <a:p>
            <a:r>
              <a:rPr lang="en-US" sz="2200" dirty="0"/>
              <a:t>Adaptability to unexpected situations (like opponent strategies)</a:t>
            </a:r>
          </a:p>
          <a:p>
            <a:r>
              <a:rPr lang="en-US" sz="2200" dirty="0"/>
              <a:t>Recovery from setbacks (like after conceding a goal)</a:t>
            </a:r>
          </a:p>
          <a:p>
            <a:r>
              <a:rPr lang="en-US" sz="2200" dirty="0"/>
              <a:t>Sustained motivation (passion more than purpose)</a:t>
            </a:r>
          </a:p>
          <a:p>
            <a:r>
              <a:rPr lang="en-US" sz="2200" dirty="0"/>
              <a:t>Confidence &amp; self-belief (positive self-image)</a:t>
            </a:r>
          </a:p>
          <a:p>
            <a:r>
              <a:rPr lang="en-US" sz="2200" dirty="0"/>
              <a:t>Emotional regulation (during disappointment)</a:t>
            </a:r>
          </a:p>
          <a:p>
            <a:r>
              <a:rPr lang="en-US" sz="2200" dirty="0"/>
              <a:t>Focus &amp; concentration (tune out distractions)</a:t>
            </a:r>
          </a:p>
          <a:p>
            <a:r>
              <a:rPr lang="en-US" sz="2200" dirty="0"/>
              <a:t>Life beyond sports</a:t>
            </a:r>
            <a:endParaRPr lang="en-IN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Image result for IIT kgp">
            <a:extLst>
              <a:ext uri="{FF2B5EF4-FFF2-40B4-BE49-F238E27FC236}">
                <a16:creationId xmlns:a16="http://schemas.microsoft.com/office/drawing/2014/main" id="{D6686325-D173-08A6-67EE-D8A64DDC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1E47D6-C7FE-43E5-7DE6-ED2DF489AF4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57035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7D49-9D78-E78E-5C39-B65739C6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2"/>
            <a:ext cx="5814664" cy="1215596"/>
          </a:xfrm>
        </p:spPr>
        <p:txBody>
          <a:bodyPr anchor="b">
            <a:normAutofit/>
          </a:bodyPr>
          <a:lstStyle/>
          <a:p>
            <a:r>
              <a:rPr lang="en-US" sz="3200" dirty="0"/>
              <a:t>How to bounce back from failure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979F-2B4E-4896-8E10-A2BB05D1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5301916" cy="34478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/>
              <a:t>Fail fast (work quickly through the feelings &amp; decide what have you learnt)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/>
              <a:t>Accept failure as a natural process (learn from it and allow it to destroy you)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/>
              <a:t>Realize failure not a personal defeat (context plays a big role)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/>
              <a:t>Develop an attitude of gratitude when it comes to failure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/>
              <a:t>Keep going after the failure</a:t>
            </a:r>
            <a:endParaRPr lang="en-IN" sz="2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7232E482-29B6-0E85-CEEE-022E33BC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7806-F943-B59E-8CEE-CFF1D37A2DB4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14758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>
            <a:extLst>
              <a:ext uri="{FF2B5EF4-FFF2-40B4-BE49-F238E27FC236}">
                <a16:creationId xmlns:a16="http://schemas.microsoft.com/office/drawing/2014/main" id="{3424FC6D-AF2E-4BD4-9967-9988FC5F2B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C7E5A5E-D043-4796-B582-14CEAF139640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17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37EAF21-8F2A-46F1-95DF-5E73B4194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49" y="785813"/>
            <a:ext cx="5616576" cy="1143000"/>
          </a:xfrm>
        </p:spPr>
        <p:txBody>
          <a:bodyPr/>
          <a:lstStyle/>
          <a:p>
            <a:pPr algn="l" eaLnBrk="1" hangingPunct="1"/>
            <a:r>
              <a:rPr lang="en-US" altLang="en-US" sz="3200" dirty="0">
                <a:solidFill>
                  <a:srgbClr val="003300"/>
                </a:solidFill>
                <a:latin typeface="+mn-lt"/>
              </a:rPr>
              <a:t>Need for resilience in daily life…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E589101-2DEF-4A98-BFAC-50265CCBA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2060576"/>
            <a:ext cx="7598254" cy="4022725"/>
          </a:xfrm>
        </p:spPr>
        <p:txBody>
          <a:bodyPr/>
          <a:lstStyle/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there are failures in my personal life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I feel being criticized personally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I am challenged in my performance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I have conflicts (life vs career, head vs heart)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the nature of work is outside my comfort zone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my ability to work stretches to my limits</a:t>
            </a:r>
          </a:p>
          <a:p>
            <a:pPr marL="469900" indent="-469900">
              <a:buClr>
                <a:srgbClr val="8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When I am managing difficult relationship</a:t>
            </a:r>
          </a:p>
          <a:p>
            <a:pPr eaLnBrk="1" hangingPunct="1">
              <a:buClr>
                <a:srgbClr val="336600"/>
              </a:buClr>
              <a:buSzTx/>
              <a:buFontTx/>
              <a:buNone/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 marL="0" indent="0">
              <a:buClr>
                <a:srgbClr val="336600"/>
              </a:buClr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21510" name="Picture 5" descr="https://hbr.org/resources/images/covers/BR1104_500.png">
            <a:hlinkClick r:id="rId3"/>
            <a:extLst>
              <a:ext uri="{FF2B5EF4-FFF2-40B4-BE49-F238E27FC236}">
                <a16:creationId xmlns:a16="http://schemas.microsoft.com/office/drawing/2014/main" id="{C9DC4E03-4A70-4C8F-98BB-34929E53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4" y="785814"/>
            <a:ext cx="1728787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128E6C19-E24E-26D1-F02E-C83860D25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DAFC9-171B-64DB-3763-55964E142ED8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>
            <a:extLst>
              <a:ext uri="{FF2B5EF4-FFF2-40B4-BE49-F238E27FC236}">
                <a16:creationId xmlns:a16="http://schemas.microsoft.com/office/drawing/2014/main" id="{C67B8678-E1DB-49C0-B67D-D4162BCB4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417FB4B-795C-4140-A05C-03F12BBE110C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18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1267" name="TextBox 11">
            <a:extLst>
              <a:ext uri="{FF2B5EF4-FFF2-40B4-BE49-F238E27FC236}">
                <a16:creationId xmlns:a16="http://schemas.microsoft.com/office/drawing/2014/main" id="{49041807-D246-4CF5-B90A-CD958BA2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4652964"/>
            <a:ext cx="557112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C00000"/>
              </a:buClr>
              <a:buSzTx/>
              <a:buFontTx/>
              <a:buChar char="•"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    </a:t>
            </a:r>
            <a:r>
              <a:rPr lang="en-US" altLang="en-US" sz="2400" dirty="0" err="1">
                <a:solidFill>
                  <a:srgbClr val="860000"/>
                </a:solidFill>
                <a:latin typeface="+mn-lt"/>
              </a:rPr>
              <a:t>Abhinandan</a:t>
            </a:r>
            <a:r>
              <a:rPr lang="en-US" altLang="en-US" sz="2400" dirty="0">
                <a:solidFill>
                  <a:srgbClr val="860000"/>
                </a:solidFill>
                <a:latin typeface="+mn-lt"/>
              </a:rPr>
              <a:t> </a:t>
            </a:r>
            <a:r>
              <a:rPr lang="en-US" altLang="en-US" sz="2400" dirty="0" err="1">
                <a:solidFill>
                  <a:srgbClr val="860000"/>
                </a:solidFill>
                <a:latin typeface="+mn-lt"/>
              </a:rPr>
              <a:t>Vartaman</a:t>
            </a:r>
            <a:endParaRPr lang="en-US" altLang="en-US" sz="2400" dirty="0">
              <a:solidFill>
                <a:srgbClr val="860000"/>
              </a:solidFill>
              <a:latin typeface="+mn-lt"/>
            </a:endParaRP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    Under captivity in Pakistan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    Chose to return to his base in Srinagar  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     instead of visiting home</a:t>
            </a:r>
          </a:p>
        </p:txBody>
      </p:sp>
      <p:sp>
        <p:nvSpPr>
          <p:cNvPr id="11268" name="TextBox 12">
            <a:extLst>
              <a:ext uri="{FF2B5EF4-FFF2-40B4-BE49-F238E27FC236}">
                <a16:creationId xmlns:a16="http://schemas.microsoft.com/office/drawing/2014/main" id="{F4EEAAE0-DF70-4FE1-A0A6-E701C5858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2636839"/>
            <a:ext cx="557112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IN" altLang="en-US" sz="2400">
                <a:solidFill>
                  <a:srgbClr val="860000"/>
                </a:solidFill>
                <a:latin typeface="+mn-lt"/>
              </a:rPr>
              <a:t>Hanamanthappa Koppad</a:t>
            </a:r>
            <a:endParaRPr lang="en-US" altLang="en-US" sz="2400">
              <a:solidFill>
                <a:srgbClr val="860000"/>
              </a:solidFill>
              <a:latin typeface="+mn-lt"/>
            </a:endParaRP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>
                <a:solidFill>
                  <a:srgbClr val="003300"/>
                </a:solidFill>
                <a:latin typeface="+mn-lt"/>
              </a:rPr>
              <a:t>Buried under 25 feet snow, survived six days under it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>
                <a:solidFill>
                  <a:srgbClr val="003300"/>
                </a:solidFill>
                <a:latin typeface="+mn-lt"/>
              </a:rPr>
              <a:t>Died only after reaching hospital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sp>
        <p:nvSpPr>
          <p:cNvPr id="11269" name="TextBox 13">
            <a:extLst>
              <a:ext uri="{FF2B5EF4-FFF2-40B4-BE49-F238E27FC236}">
                <a16:creationId xmlns:a16="http://schemas.microsoft.com/office/drawing/2014/main" id="{6B85769A-FFBE-474F-B599-7380B0164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836614"/>
            <a:ext cx="557112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solidFill>
                  <a:srgbClr val="860000"/>
                </a:solidFill>
                <a:latin typeface="+mn-lt"/>
              </a:rPr>
              <a:t>Chetan </a:t>
            </a:r>
            <a:r>
              <a:rPr lang="en-US" altLang="en-US" sz="2400" dirty="0" err="1">
                <a:solidFill>
                  <a:srgbClr val="860000"/>
                </a:solidFill>
                <a:latin typeface="+mn-lt"/>
              </a:rPr>
              <a:t>Chettah</a:t>
            </a:r>
            <a:endParaRPr lang="en-US" altLang="en-US" sz="2400" dirty="0">
              <a:solidFill>
                <a:srgbClr val="860000"/>
              </a:solidFill>
              <a:latin typeface="+mn-lt"/>
            </a:endParaRP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Shot by terrorists with nine bullets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solidFill>
                  <a:srgbClr val="003300"/>
                </a:solidFill>
                <a:latin typeface="+mn-lt"/>
              </a:rPr>
              <a:t>Ready to return to duty – CRPF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 dirty="0">
              <a:solidFill>
                <a:srgbClr val="003300"/>
              </a:solidFill>
              <a:latin typeface="+mn-lt"/>
            </a:endParaRPr>
          </a:p>
        </p:txBody>
      </p:sp>
      <p:pic>
        <p:nvPicPr>
          <p:cNvPr id="11270" name="Picture 1">
            <a:extLst>
              <a:ext uri="{FF2B5EF4-FFF2-40B4-BE49-F238E27FC236}">
                <a16:creationId xmlns:a16="http://schemas.microsoft.com/office/drawing/2014/main" id="{2747BC82-4B0D-4178-AA13-C5C1F2F0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785814"/>
            <a:ext cx="2516188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2">
            <a:extLst>
              <a:ext uri="{FF2B5EF4-FFF2-40B4-BE49-F238E27FC236}">
                <a16:creationId xmlns:a16="http://schemas.microsoft.com/office/drawing/2014/main" id="{6C6E3EB6-55BB-454D-B15B-FE745BA25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2571751"/>
            <a:ext cx="2516188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>
            <a:extLst>
              <a:ext uri="{FF2B5EF4-FFF2-40B4-BE49-F238E27FC236}">
                <a16:creationId xmlns:a16="http://schemas.microsoft.com/office/drawing/2014/main" id="{5E621ADB-5250-442A-A27A-0DC29B41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5376" y="4581526"/>
            <a:ext cx="2525713" cy="1800225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1F1EDA1F-2153-004F-7D4D-43F5590D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29D8E-83C3-F39F-11AE-26BA373E8E65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  <p:bldP spid="112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5CA9E061-C924-4D14-AFD7-C87949ACEA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62671FFB-5F2B-420B-9F18-1A4CAD588386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19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23555" name="TextBox 11">
            <a:extLst>
              <a:ext uri="{FF2B5EF4-FFF2-40B4-BE49-F238E27FC236}">
                <a16:creationId xmlns:a16="http://schemas.microsoft.com/office/drawing/2014/main" id="{10726E03-B8AE-4C6E-A3D6-4BFC1D4ED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4" y="4714875"/>
            <a:ext cx="52149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>
                <a:latin typeface="+mn-lt"/>
              </a:rPr>
              <a:t>Indian’s most revered Olympian 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>
                <a:latin typeface="+mn-lt"/>
              </a:rPr>
              <a:t>a gallant loser in 1960 Rome Olympics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sp>
        <p:nvSpPr>
          <p:cNvPr id="23556" name="TextBox 12">
            <a:extLst>
              <a:ext uri="{FF2B5EF4-FFF2-40B4-BE49-F238E27FC236}">
                <a16:creationId xmlns:a16="http://schemas.microsoft.com/office/drawing/2014/main" id="{AD6F2826-629E-423A-86F2-C43DBD8B9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3157538"/>
            <a:ext cx="57964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latin typeface="+mn-lt"/>
              </a:rPr>
              <a:t>The most successful boxer in the history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latin typeface="+mn-lt"/>
              </a:rPr>
              <a:t>A great mother too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 dirty="0">
              <a:latin typeface="+mn-lt"/>
            </a:endParaRPr>
          </a:p>
        </p:txBody>
      </p:sp>
      <p:sp>
        <p:nvSpPr>
          <p:cNvPr id="23557" name="TextBox 13">
            <a:extLst>
              <a:ext uri="{FF2B5EF4-FFF2-40B4-BE49-F238E27FC236}">
                <a16:creationId xmlns:a16="http://schemas.microsoft.com/office/drawing/2014/main" id="{74B5EE1D-DEC9-4A81-B0D5-C012D369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9" y="1443038"/>
            <a:ext cx="53482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80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latin typeface="+mn-lt"/>
              </a:rPr>
              <a:t>Spinal tumor, paralyzed waist down</a:t>
            </a:r>
          </a:p>
          <a:p>
            <a:pPr>
              <a:spcBef>
                <a:spcPct val="0"/>
              </a:spcBef>
              <a:buSzTx/>
              <a:buFontTx/>
              <a:buChar char="•"/>
            </a:pPr>
            <a:r>
              <a:rPr lang="en-US" altLang="en-US" sz="2400" dirty="0">
                <a:latin typeface="+mn-lt"/>
              </a:rPr>
              <a:t>18 international medal, Paralympics medal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400" dirty="0">
              <a:latin typeface="+mn-lt"/>
            </a:endParaRPr>
          </a:p>
        </p:txBody>
      </p:sp>
      <p:pic>
        <p:nvPicPr>
          <p:cNvPr id="23558" name="Picture 1">
            <a:extLst>
              <a:ext uri="{FF2B5EF4-FFF2-40B4-BE49-F238E27FC236}">
                <a16:creationId xmlns:a16="http://schemas.microsoft.com/office/drawing/2014/main" id="{A53F9CE9-F5F2-4255-95AD-07C782CA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071563"/>
            <a:ext cx="2366962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2">
            <a:extLst>
              <a:ext uri="{FF2B5EF4-FFF2-40B4-BE49-F238E27FC236}">
                <a16:creationId xmlns:a16="http://schemas.microsoft.com/office/drawing/2014/main" id="{5F01C17C-5EB6-450E-B764-78B27F00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4" y="2857501"/>
            <a:ext cx="2435225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>
            <a:extLst>
              <a:ext uri="{FF2B5EF4-FFF2-40B4-BE49-F238E27FC236}">
                <a16:creationId xmlns:a16="http://schemas.microsoft.com/office/drawing/2014/main" id="{BA5EE174-98A8-443E-8659-E9F049880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92375" y="4429125"/>
            <a:ext cx="2293938" cy="1589088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2CC743D5-A1E3-656F-F6B0-074935F2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3B683-D093-C7CD-571A-566F44D43FA4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Failure types</a:t>
            </a:r>
            <a:endParaRPr lang="en-IN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19" y="2551176"/>
            <a:ext cx="8008936" cy="3602935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Abject failure: loosing something essential (health, livelihood)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Glorious failure: giving all but failed ultimately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Common failure: average everyday failure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Predicted failure: new idea trying out or with lot of goals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Unintelligent failure: making unnecessary effort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638"/>
          <a:stretch>
            <a:fillRect/>
          </a:stretch>
        </p:blipFill>
        <p:spPr>
          <a:xfrm>
            <a:off x="8061648" y="307251"/>
            <a:ext cx="3607186" cy="2923430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1264935F-5CE7-F1B2-F9E6-5E734514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247AA-D7E7-7907-A17C-FFB346E67F03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823606-318F-4BB0-A008-AB9493DC8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7" r="23298" b="3895"/>
          <a:stretch/>
        </p:blipFill>
        <p:spPr>
          <a:xfrm>
            <a:off x="3758827" y="658391"/>
            <a:ext cx="4520350" cy="3577977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09CB6870-D8D4-4AE9-AD9D-44ED9490E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1250" y="4410620"/>
            <a:ext cx="7429500" cy="2066925"/>
          </a:xfrm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2195D284-1F7F-89BA-0EB9-81FEF8EA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5BCD3-3C4D-E6DE-874A-F579F9249E9E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71733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054" y="1128094"/>
            <a:ext cx="5292526" cy="1415270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Failure: some more types</a:t>
            </a:r>
            <a:endParaRPr lang="en-IN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6" y="2231047"/>
            <a:ext cx="5227712" cy="2966726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6457" y="2198131"/>
            <a:ext cx="4460033" cy="408137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Catastrophic failure: extremely negative with broad impact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Passive failure: as a function of inaction as opposed to action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Creeping failure: looks like a success but revealed like a failure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Historical failure: in the past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Preventable failure: possibility in the future</a:t>
            </a:r>
          </a:p>
        </p:txBody>
      </p:sp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91ADE4C9-6F1B-AABD-8548-22439530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D468-8E79-1644-144F-8CCC207F2AC8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Reasons for failure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(Edmondson, 2011)</a:t>
            </a:r>
            <a:endParaRPr lang="en-IN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7" y="2953829"/>
            <a:ext cx="6963810" cy="3675499"/>
          </a:xfrm>
        </p:spPr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Deviance: violating a prescribed norm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Inattention: deviating from specification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Lack of ability: lack of skill or training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Process inadequacy: skill available but process incomplete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Process complexity: unknown interactions within process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Task challenge: too difficult to be executed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Uncertainty: lack of clarity about future events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979"/>
          <a:stretch/>
        </p:blipFill>
        <p:spPr>
          <a:xfrm>
            <a:off x="8362109" y="1372921"/>
            <a:ext cx="3044239" cy="4642993"/>
          </a:xfrm>
          <a:prstGeom prst="rect">
            <a:avLst/>
          </a:prstGeom>
        </p:spPr>
      </p:pic>
      <p:pic>
        <p:nvPicPr>
          <p:cNvPr id="5" name="Picture 6" descr="Image result for IIT kgp">
            <a:extLst>
              <a:ext uri="{FF2B5EF4-FFF2-40B4-BE49-F238E27FC236}">
                <a16:creationId xmlns:a16="http://schemas.microsoft.com/office/drawing/2014/main" id="{E71C0823-536B-BDB0-184A-C9649A3A9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D5487-F2F1-CF24-D4C2-EEF09BDD935F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Fear of Failure</a:t>
            </a:r>
          </a:p>
        </p:txBody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97769" y="1904859"/>
            <a:ext cx="5101815" cy="3802811"/>
          </a:xfrm>
        </p:spPr>
        <p:txBody>
          <a:bodyPr>
            <a:noAutofit/>
          </a:bodyPr>
          <a:lstStyle/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fear to do something new that involves risk.</a:t>
            </a: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 of looking at the success rate, you count the chances of failure</a:t>
            </a:r>
            <a:endParaRPr lang="en-IN" sz="2200" b="0" i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fear, you are losing interest in ventures that used to excite you earlier</a:t>
            </a: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doubt your ability to succeed</a:t>
            </a: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constantly worry about people’s opinions or what they think.</a:t>
            </a: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situation is always do-or-die for you</a:t>
            </a:r>
          </a:p>
          <a:p>
            <a:endParaRPr lang="en-US" sz="2200" b="0" i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913" r="5938" b="-1"/>
          <a:stretch>
            <a:fillRect/>
          </a:stretch>
        </p:blipFill>
        <p:spPr>
          <a:xfrm>
            <a:off x="7411861" y="2171853"/>
            <a:ext cx="4176759" cy="3385049"/>
          </a:xfrm>
          <a:prstGeom prst="rect">
            <a:avLst/>
          </a:prstGeom>
        </p:spPr>
      </p:pic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57CE0AFA-6F24-7F32-B1B0-21652B3A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37F84-9136-EE97-E105-BA90D3FF6191}"/>
              </a:ext>
            </a:extLst>
          </p:cNvPr>
          <p:cNvSpPr txBox="1"/>
          <p:nvPr/>
        </p:nvSpPr>
        <p:spPr>
          <a:xfrm>
            <a:off x="387099" y="343218"/>
            <a:ext cx="28002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Indian Institute of Technology-Kharagpur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Why failure is important?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Content Placeholder 2"/>
          <p:cNvGraphicFramePr>
            <a:graphicFrameLocks noGrp="1"/>
          </p:cNvGraphicFramePr>
          <p:nvPr>
            <p:ph idx="1"/>
          </p:nvPr>
        </p:nvGraphicFramePr>
        <p:xfrm>
          <a:off x="1827244" y="1825625"/>
          <a:ext cx="80395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6" descr="Image result for IIT kgp">
            <a:extLst>
              <a:ext uri="{FF2B5EF4-FFF2-40B4-BE49-F238E27FC236}">
                <a16:creationId xmlns:a16="http://schemas.microsoft.com/office/drawing/2014/main" id="{63C490DD-2EBC-4624-8EA9-01E6E440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419804" cy="45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B2679-54CD-3DCE-7EE5-747D8069281E}"/>
              </a:ext>
            </a:extLst>
          </p:cNvPr>
          <p:cNvSpPr txBox="1"/>
          <p:nvPr/>
        </p:nvSpPr>
        <p:spPr>
          <a:xfrm>
            <a:off x="334846" y="343218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83FA782-2497-4ECD-A886-F09EDA41C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1288" y="642938"/>
            <a:ext cx="7772400" cy="114300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rgbClr val="003300"/>
                </a:solidFill>
                <a:latin typeface="+mn-lt"/>
              </a:rPr>
              <a:t>Resilience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44A5E656-EC55-4C44-BADC-855A6B19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306" y="1916114"/>
            <a:ext cx="8296408" cy="324167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…a process of adapting well in face of adversity,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en-US" sz="2400" dirty="0"/>
              <a:t>     trauma, threat or tragedy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…an ordinary ‘magic’ &amp; not an extra-ordinary behavior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…they also experience difficulty or distress but behave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en-US" sz="2400" dirty="0"/>
              <a:t>     differently that can be developed in anyone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2E5DA2AA-CC81-4565-A1F3-684F367699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C35309D6-E33E-435C-BF3D-61C7CA9EE0F3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id="{CE6BB0D2-AB77-428E-8683-B7B2970F2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97" y="4641850"/>
            <a:ext cx="27622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17E23071-1D30-9871-9378-8767C7F7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6840B3-0574-1BD2-3A9F-25F44654526D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1A13-C77E-0D97-F173-AF37D7E9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2"/>
            <a:ext cx="4597747" cy="12241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Resilience in sports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C75C5-896A-F646-0E5A-7BFA964360C4}"/>
              </a:ext>
            </a:extLst>
          </p:cNvPr>
          <p:cNvSpPr txBox="1"/>
          <p:nvPr/>
        </p:nvSpPr>
        <p:spPr>
          <a:xfrm>
            <a:off x="876692" y="2533476"/>
            <a:ext cx="5219307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200" i="1" dirty="0"/>
              <a:t>The ability for athletes to advance despite adversity such as injuries, lost competitions, change of circumstances and other stressors at home and with themselves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6" descr="Image result for IIT kgp">
            <a:extLst>
              <a:ext uri="{FF2B5EF4-FFF2-40B4-BE49-F238E27FC236}">
                <a16:creationId xmlns:a16="http://schemas.microsoft.com/office/drawing/2014/main" id="{743AFBF1-68E2-5491-D7D4-CA3E7D51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276DEA-1ABA-B40F-6A0E-F12A17A7E7E3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16174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F2EBA41-0D84-409B-9908-35C2A4F9F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1288" y="642938"/>
            <a:ext cx="7772400" cy="114300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rgbClr val="003300"/>
                </a:solidFill>
                <a:latin typeface="+mn-lt"/>
              </a:rPr>
              <a:t>The resilient person…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38DFC0D5-87BF-418F-A80A-03C7CE8606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9862" y="2000250"/>
            <a:ext cx="6820031" cy="2590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</a:rPr>
              <a:t>They either win or learn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</a:rPr>
              <a:t>They understand that all failures are temporary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</a:rPr>
              <a:t>Their anger is paired with determined action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</a:rPr>
              <a:t>They identify themselves as survivors &amp; not a victim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00"/>
                </a:solidFill>
              </a:rPr>
              <a:t>They find meaningfulness in every effort</a:t>
            </a:r>
          </a:p>
          <a:p>
            <a:pPr>
              <a:buFontTx/>
              <a:buNone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E021D7A9-CEEC-4A81-9BB7-A4822A91A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80000"/>
              <a:buBlip>
                <a:blip r:embed="rId3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B4880440-D41B-425F-8DE1-5A11607B236D}" type="slidenum">
              <a:rPr lang="en-US" altLang="en-US" sz="1400">
                <a:solidFill>
                  <a:schemeClr val="tx2"/>
                </a:solidFill>
                <a:latin typeface="Arial Narrow" panose="020B0606020202030204" pitchFamily="34" charset="0"/>
              </a:rPr>
              <a:pPr>
                <a:spcBef>
                  <a:spcPct val="0"/>
                </a:spcBef>
                <a:buSzTx/>
                <a:buFontTx/>
                <a:buNone/>
              </a:pPr>
              <a:t>9</a:t>
            </a:fld>
            <a:endParaRPr lang="en-US" altLang="en-US" sz="140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13317" name="Picture 1">
            <a:extLst>
              <a:ext uri="{FF2B5EF4-FFF2-40B4-BE49-F238E27FC236}">
                <a16:creationId xmlns:a16="http://schemas.microsoft.com/office/drawing/2014/main" id="{FEA79809-939F-41B3-941A-02E6C485C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4805364"/>
            <a:ext cx="3151188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 descr="Image result for IIT kgp">
            <a:extLst>
              <a:ext uri="{FF2B5EF4-FFF2-40B4-BE49-F238E27FC236}">
                <a16:creationId xmlns:a16="http://schemas.microsoft.com/office/drawing/2014/main" id="{F671EADA-9944-6D3A-45C6-C9057EC5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45834"/>
            <a:ext cx="513290" cy="55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50B24-9F4C-8AB1-9EF7-8B48225ECD63}"/>
              </a:ext>
            </a:extLst>
          </p:cNvPr>
          <p:cNvSpPr txBox="1"/>
          <p:nvPr/>
        </p:nvSpPr>
        <p:spPr>
          <a:xfrm>
            <a:off x="427125" y="443886"/>
            <a:ext cx="2768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Indian Institute of Technology-Kharagpur</a:t>
            </a:r>
            <a:endParaRPr lang="en-IN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1097</Words>
  <Application>Microsoft Office PowerPoint</Application>
  <PresentationFormat>Widescreen</PresentationFormat>
  <Paragraphs>153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What helps us bounce back?</vt:lpstr>
      <vt:lpstr>Failure types</vt:lpstr>
      <vt:lpstr>Failure: some more types</vt:lpstr>
      <vt:lpstr>Reasons for failure (Edmondson, 2011)</vt:lpstr>
      <vt:lpstr>Fear of Failure</vt:lpstr>
      <vt:lpstr>Why failure is important?</vt:lpstr>
      <vt:lpstr>Resilience</vt:lpstr>
      <vt:lpstr>Resilience in sports</vt:lpstr>
      <vt:lpstr>The resilient person…</vt:lpstr>
      <vt:lpstr>The resilient person…</vt:lpstr>
      <vt:lpstr>The resilient person…</vt:lpstr>
      <vt:lpstr>PowerPoint Presentation</vt:lpstr>
      <vt:lpstr>…why do we fail?</vt:lpstr>
      <vt:lpstr>Nurturing resilience…</vt:lpstr>
      <vt:lpstr>How to develop resilience in sports</vt:lpstr>
      <vt:lpstr>How to bounce back from failure</vt:lpstr>
      <vt:lpstr>Need for resilience in daily life…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K Mandal</dc:creator>
  <cp:lastModifiedBy>Manas k Mandal</cp:lastModifiedBy>
  <cp:revision>22</cp:revision>
  <dcterms:created xsi:type="dcterms:W3CDTF">2022-03-28T11:20:16Z</dcterms:created>
  <dcterms:modified xsi:type="dcterms:W3CDTF">2024-08-24T04:04:03Z</dcterms:modified>
</cp:coreProperties>
</file>